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96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78" r:id="rId6"/>
    <p:sldId id="262" r:id="rId7"/>
    <p:sldId id="276" r:id="rId8"/>
    <p:sldId id="264" r:id="rId9"/>
    <p:sldId id="266" r:id="rId10"/>
    <p:sldId id="267" r:id="rId11"/>
    <p:sldId id="268" r:id="rId12"/>
    <p:sldId id="269" r:id="rId13"/>
    <p:sldId id="271" r:id="rId14"/>
    <p:sldId id="273" r:id="rId15"/>
    <p:sldId id="274" r:id="rId16"/>
    <p:sldId id="272" r:id="rId17"/>
    <p:sldId id="275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5906109-DB4A-4105-95FE-078939236FBE}">
          <p14:sldIdLst>
            <p14:sldId id="256"/>
            <p14:sldId id="258"/>
            <p14:sldId id="259"/>
            <p14:sldId id="260"/>
            <p14:sldId id="278"/>
            <p14:sldId id="262"/>
            <p14:sldId id="276"/>
            <p14:sldId id="264"/>
            <p14:sldId id="266"/>
            <p14:sldId id="267"/>
            <p14:sldId id="268"/>
            <p14:sldId id="269"/>
            <p14:sldId id="271"/>
            <p14:sldId id="273"/>
            <p14:sldId id="274"/>
            <p14:sldId id="272"/>
            <p14:sldId id="275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3333" autoAdjust="0"/>
  </p:normalViewPr>
  <p:slideViewPr>
    <p:cSldViewPr snapToGrid="0">
      <p:cViewPr varScale="1">
        <p:scale>
          <a:sx n="82" d="100"/>
          <a:sy n="82" d="100"/>
        </p:scale>
        <p:origin x="7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A40E0-4FB8-4354-BAAA-57EA3B7FEA00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90DA6B-4FF3-4E4B-BB1A-5C8D47B6DE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0295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D139-0480-4198-83E2-68CE0B25BC9B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847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CE23-3B6A-482C-9BEA-F32A9EB44C40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578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C8FD-9717-4D78-9D01-4CBD0AC8CAE0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270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2BD47-5F5E-4508-9DFC-0021F20B392D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740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B23E3-326B-4424-9A50-2CBB9CA4B2E5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8126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09F6F-C437-48B6-80BB-8E50899C06AF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53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76D14-B85F-4865-804C-5734F9C85CDD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01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56C38-6601-4688-9146-5E61D8B04598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529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061E-CDAE-49E3-92CB-288B639C3B6F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833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35E9851-4767-4B63-B36B-F772D06043F2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800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9A586-BE94-448D-BAE3-D5D323B9149F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223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DDEAF24-54CC-4408-99B3-A70A172EFF44}" type="datetimeFigureOut">
              <a:rPr lang="en-US" smtClean="0"/>
              <a:t>5/3/2024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530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7" r:id="rId1"/>
    <p:sldLayoutId id="2147484098" r:id="rId2"/>
    <p:sldLayoutId id="2147484099" r:id="rId3"/>
    <p:sldLayoutId id="2147484100" r:id="rId4"/>
    <p:sldLayoutId id="2147484101" r:id="rId5"/>
    <p:sldLayoutId id="2147484102" r:id="rId6"/>
    <p:sldLayoutId id="2147484103" r:id="rId7"/>
    <p:sldLayoutId id="2147484104" r:id="rId8"/>
    <p:sldLayoutId id="2147484105" r:id="rId9"/>
    <p:sldLayoutId id="2147484106" r:id="rId10"/>
    <p:sldLayoutId id="2147484107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A24B7-61F4-CC71-7367-509B42326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941" y="460304"/>
            <a:ext cx="8360111" cy="583508"/>
          </a:xfrm>
        </p:spPr>
        <p:txBody>
          <a:bodyPr>
            <a:normAutofit/>
          </a:bodyPr>
          <a:lstStyle/>
          <a:p>
            <a:pPr algn="ctr"/>
            <a:r>
              <a:rPr lang="en-IN" sz="2400" dirty="0">
                <a:latin typeface="Ubuntu" panose="020B0504030602030204" pitchFamily="34" charset="0"/>
              </a:rPr>
              <a:t>GOVERNMENT COLLEGE OF ENGINEERING CHANDRAPUR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E84553-C216-401B-277E-63EE87255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1524" y="1259631"/>
            <a:ext cx="8748947" cy="5430418"/>
          </a:xfrm>
        </p:spPr>
        <p:txBody>
          <a:bodyPr>
            <a:normAutofit/>
          </a:bodyPr>
          <a:lstStyle/>
          <a:p>
            <a:pPr algn="ctr"/>
            <a:r>
              <a:rPr lang="en-IN" sz="2200" dirty="0">
                <a:solidFill>
                  <a:schemeClr val="tx1">
                    <a:lumMod val="95000"/>
                  </a:schemeClr>
                </a:solidFill>
                <a:latin typeface="Ubuntu" panose="020B0504030602030204" pitchFamily="34" charset="0"/>
              </a:rPr>
              <a:t>ELECTRONICS AND TELECOMMUNICATION  ENGINEERING DEPARTMENT                          </a:t>
            </a:r>
          </a:p>
          <a:p>
            <a:endParaRPr lang="en-IN" dirty="0">
              <a:solidFill>
                <a:schemeClr val="tx1">
                  <a:lumMod val="95000"/>
                </a:schemeClr>
              </a:solidFill>
              <a:latin typeface="Ubuntu" panose="020B0504030602030204" pitchFamily="34" charset="0"/>
            </a:endParaRPr>
          </a:p>
          <a:p>
            <a:endParaRPr lang="en-IN" dirty="0">
              <a:solidFill>
                <a:schemeClr val="tx1">
                  <a:lumMod val="95000"/>
                </a:schemeClr>
              </a:solidFill>
              <a:latin typeface="Ubuntu" panose="020B0504030602030204" pitchFamily="34" charset="0"/>
            </a:endParaRPr>
          </a:p>
          <a:p>
            <a:endParaRPr lang="en-IN" dirty="0">
              <a:solidFill>
                <a:schemeClr val="tx1">
                  <a:lumMod val="95000"/>
                </a:schemeClr>
              </a:solidFill>
              <a:latin typeface="Ubuntu" panose="020B0504030602030204" pitchFamily="34" charset="0"/>
            </a:endParaRPr>
          </a:p>
          <a:p>
            <a:r>
              <a:rPr lang="en-IN" dirty="0">
                <a:solidFill>
                  <a:schemeClr val="tx1">
                    <a:lumMod val="95000"/>
                  </a:schemeClr>
                </a:solidFill>
                <a:latin typeface="Ubuntu" panose="020B0504030602030204" pitchFamily="34" charset="0"/>
              </a:rPr>
              <a:t>                   </a:t>
            </a:r>
          </a:p>
          <a:p>
            <a:pPr algn="ctr"/>
            <a:endParaRPr lang="en-IN" sz="1800" dirty="0">
              <a:solidFill>
                <a:schemeClr val="tx1">
                  <a:lumMod val="95000"/>
                </a:schemeClr>
              </a:solidFill>
              <a:latin typeface="Ubuntu" panose="020B0504030602030204" pitchFamily="34" charset="0"/>
            </a:endParaRPr>
          </a:p>
          <a:p>
            <a:pPr algn="ctr"/>
            <a:r>
              <a:rPr lang="en-IN" sz="1800" dirty="0">
                <a:solidFill>
                  <a:schemeClr val="tx1">
                    <a:lumMod val="95000"/>
                  </a:schemeClr>
                </a:solidFill>
                <a:latin typeface="Ubuntu" panose="020B0504030602030204" pitchFamily="34" charset="0"/>
              </a:rPr>
              <a:t>PROJECT GUIDE – Prof. h.m. raza </a:t>
            </a:r>
          </a:p>
          <a:p>
            <a:pPr algn="ctr"/>
            <a:endParaRPr lang="en-IN" sz="1800" dirty="0">
              <a:solidFill>
                <a:schemeClr val="tx1">
                  <a:lumMod val="95000"/>
                </a:schemeClr>
              </a:solidFill>
              <a:latin typeface="Ubuntu" panose="020B0504030602030204" pitchFamily="34" charset="0"/>
            </a:endParaRPr>
          </a:p>
          <a:p>
            <a:pPr algn="ctr"/>
            <a:r>
              <a:rPr lang="en-IN" sz="1800" dirty="0">
                <a:solidFill>
                  <a:schemeClr val="tx1">
                    <a:lumMod val="95000"/>
                  </a:schemeClr>
                </a:solidFill>
                <a:latin typeface="Ubuntu" panose="020B0504030602030204" pitchFamily="34" charset="0"/>
              </a:rPr>
              <a:t>- PRESENTATION -</a:t>
            </a:r>
          </a:p>
          <a:p>
            <a:pPr algn="ctr"/>
            <a:r>
              <a:rPr lang="en-IN" dirty="0">
                <a:solidFill>
                  <a:schemeClr val="tx1">
                    <a:lumMod val="95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n-IN" sz="2200" dirty="0">
                <a:solidFill>
                  <a:schemeClr val="tx1">
                    <a:lumMod val="95000"/>
                  </a:schemeClr>
                </a:solidFill>
                <a:latin typeface="Ubuntu" panose="020B0504030602030204" pitchFamily="34" charset="0"/>
              </a:rPr>
              <a:t>“Mine bot explorer”</a:t>
            </a:r>
          </a:p>
          <a:p>
            <a:pPr algn="ctr"/>
            <a:r>
              <a:rPr lang="en-IN" sz="2000" dirty="0">
                <a:solidFill>
                  <a:schemeClr val="tx1">
                    <a:lumMod val="95000"/>
                  </a:schemeClr>
                </a:solidFill>
                <a:latin typeface="Ubuntu" panose="020B0504030602030204" pitchFamily="34" charset="0"/>
              </a:rPr>
              <a:t> </a:t>
            </a:r>
          </a:p>
          <a:p>
            <a:endParaRPr lang="en-IN" dirty="0">
              <a:latin typeface="Ubuntu" panose="020B0504030602030204" pitchFamily="34" charset="0"/>
            </a:endParaRPr>
          </a:p>
          <a:p>
            <a:endParaRPr lang="en-IN" dirty="0">
              <a:latin typeface="Ubuntu" panose="020B0504030602030204" pitchFamily="34" charset="0"/>
            </a:endParaRPr>
          </a:p>
          <a:p>
            <a:endParaRPr lang="en-IN" dirty="0">
              <a:latin typeface="Ubuntu" panose="020B050403060203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EF6C73B-A773-E8C5-22E6-B95F67A72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174" y="2274778"/>
            <a:ext cx="1983646" cy="184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008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B6DC1A6-7AF4-BA2E-699B-66ED24E84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MOTORS &amp; MOTOR DRIVERS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CC5B6A7-D13E-51E1-0F4A-EAF75887D1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>
            <a:normAutofit/>
          </a:bodyPr>
          <a:lstStyle/>
          <a:p>
            <a:r>
              <a:rPr lang="en-IN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DC 12 Volt 100 RPM MOTOR</a:t>
            </a: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Light Weight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Low Speed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High torque</a:t>
            </a: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20141A64-35AE-CCE6-830E-39061A449221}"/>
              </a:ext>
            </a:extLst>
          </p:cNvPr>
          <p:cNvSpPr txBox="1">
            <a:spLocks/>
          </p:cNvSpPr>
          <p:nvPr/>
        </p:nvSpPr>
        <p:spPr>
          <a:xfrm>
            <a:off x="6217920" y="1845735"/>
            <a:ext cx="4937760" cy="374330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       MOTOR DRIVER</a:t>
            </a: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Voltage compatibility(handle 12volt Dc motors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Current protection(as a safeguard)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Reliable operation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800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1800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1800" dirty="0">
              <a:latin typeface="Ubuntu" panose="020B0504030602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3BA83208-E905-2076-DA0E-F3896B82F3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8" t="12031" r="17377" b="19837"/>
          <a:stretch/>
        </p:blipFill>
        <p:spPr bwMode="auto">
          <a:xfrm>
            <a:off x="1461173" y="2461386"/>
            <a:ext cx="1549503" cy="14473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Buy OLatus L293D IC Based H Bridge Motor Driver Control Module compatible  with Arduino and other MCU Online at desertcartINDIA">
            <a:extLst>
              <a:ext uri="{FF2B5EF4-FFF2-40B4-BE49-F238E27FC236}">
                <a16:creationId xmlns:a16="http://schemas.microsoft.com/office/drawing/2014/main" id="{232459FF-FF4F-3E0D-471F-DBCD5F1040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6" t="24024" r="15797" b="12913"/>
          <a:stretch/>
        </p:blipFill>
        <p:spPr bwMode="auto">
          <a:xfrm>
            <a:off x="7737998" y="2318779"/>
            <a:ext cx="1545962" cy="15386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943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CD34E-D46B-4667-D1EE-F94320772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421" y="942391"/>
            <a:ext cx="3663107" cy="649871"/>
          </a:xfrm>
        </p:spPr>
        <p:txBody>
          <a:bodyPr>
            <a:normAutofit/>
          </a:bodyPr>
          <a:lstStyle/>
          <a:p>
            <a:r>
              <a:rPr lang="en-IN" sz="2900" dirty="0">
                <a:latin typeface="Ubuntu" panose="020B0504030602030204" pitchFamily="34" charset="0"/>
              </a:rPr>
              <a:t>CAMERA MODULE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C7F852E-0BB5-291B-DB85-0930284F5414}"/>
              </a:ext>
            </a:extLst>
          </p:cNvPr>
          <p:cNvSpPr txBox="1">
            <a:spLocks/>
          </p:cNvSpPr>
          <p:nvPr/>
        </p:nvSpPr>
        <p:spPr>
          <a:xfrm>
            <a:off x="994643" y="2144313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SONY CMU BR-300</a:t>
            </a:r>
          </a:p>
          <a:p>
            <a:endParaRPr lang="en-IN" sz="1800" b="1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Designed for broadcast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Live event coverage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Offer HD resolution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Various connectivity options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Tilt and zoom capabilities</a:t>
            </a:r>
          </a:p>
        </p:txBody>
      </p:sp>
      <p:pic>
        <p:nvPicPr>
          <p:cNvPr id="6" name="Picture 2" descr="Sony TV Camera, 30 Fps, Black, USB, 41% OFF">
            <a:extLst>
              <a:ext uri="{FF2B5EF4-FFF2-40B4-BE49-F238E27FC236}">
                <a16:creationId xmlns:a16="http://schemas.microsoft.com/office/drawing/2014/main" id="{6C466AD0-F669-8A1F-9EC2-7B643B581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4103" y="2367222"/>
            <a:ext cx="2960557" cy="296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500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332B6-C72C-5517-6689-45AB85573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404" y="843303"/>
            <a:ext cx="10510012" cy="696402"/>
          </a:xfrm>
        </p:spPr>
        <p:txBody>
          <a:bodyPr>
            <a:normAutofit/>
          </a:bodyPr>
          <a:lstStyle/>
          <a:p>
            <a:r>
              <a:rPr lang="en-IN" sz="2500" dirty="0">
                <a:latin typeface="Ubuntu" panose="020B0504030602030204" pitchFamily="34" charset="0"/>
              </a:rPr>
              <a:t>SOFTWARE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86624-C116-5E09-64E2-6093001E8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998" y="1957227"/>
            <a:ext cx="7402096" cy="382218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1800" b="1" i="0" dirty="0">
              <a:solidFill>
                <a:srgbClr val="000000"/>
              </a:solidFill>
              <a:effectLst/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Ubuntu" panose="020B0504030602030204" pitchFamily="34" charset="0"/>
                <a:cs typeface="Times New Roman" panose="02020603050405020304" pitchFamily="18" charset="0"/>
              </a:rPr>
              <a:t>FOR SYSTEM DEVLOPMENT :</a:t>
            </a:r>
          </a:p>
          <a:p>
            <a:pPr marL="0" indent="0">
              <a:buNone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Ubuntu" panose="020B0504030602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i="0" dirty="0">
                <a:solidFill>
                  <a:srgbClr val="000000"/>
                </a:solidFill>
                <a:effectLst/>
                <a:latin typeface="Ubuntu" panose="020B0504030602030204" pitchFamily="34" charset="0"/>
                <a:cs typeface="Times New Roman" panose="02020603050405020304" pitchFamily="18" charset="0"/>
              </a:rPr>
              <a:t>We have used VLC.VLC is known for its versatility and wide range of supported multimedia formats, codecs, and streaming protocols.</a:t>
            </a:r>
            <a:endParaRPr lang="en-US" sz="1800" b="1" i="0" dirty="0">
              <a:solidFill>
                <a:srgbClr val="000000"/>
              </a:solidFill>
              <a:effectLst/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b="1" i="0" dirty="0">
              <a:solidFill>
                <a:srgbClr val="000000"/>
              </a:solidFill>
              <a:effectLst/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Ubuntu" panose="020B0504030602030204" pitchFamily="34" charset="0"/>
                <a:cs typeface="Times New Roman" panose="02020603050405020304" pitchFamily="18" charset="0"/>
              </a:rPr>
              <a:t>FOR APPLICATION DEVLOPMENT </a:t>
            </a:r>
            <a:r>
              <a:rPr lang="en-US" sz="1800" i="0" dirty="0">
                <a:solidFill>
                  <a:srgbClr val="000000"/>
                </a:solidFill>
                <a:effectLst/>
                <a:latin typeface="Ubuntu" panose="020B0504030602030204" pitchFamily="34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000000"/>
                </a:solidFill>
                <a:latin typeface="Ubuntu" panose="020B0504030602030204" pitchFamily="34" charset="0"/>
                <a:cs typeface="Times New Roman" panose="02020603050405020304" pitchFamily="18" charset="0"/>
              </a:rPr>
              <a:t>B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Ubuntu" panose="020B0504030602030204" pitchFamily="34" charset="0"/>
                <a:cs typeface="Times New Roman" panose="02020603050405020304" pitchFamily="18" charset="0"/>
              </a:rPr>
              <a:t>lynk IOT(Cloud server)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Ubuntu" panose="020B0504030602030204" pitchFamily="34" charset="0"/>
                <a:cs typeface="Times New Roman" panose="02020603050405020304" pitchFamily="18" charset="0"/>
              </a:rPr>
              <a:t>Blynk provides a library of pre-built widgets such as buttons, sliders, graphs, and displays that can be easily integrated into IoT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Ubuntu" panose="020B0504030602030204" pitchFamily="34" charset="0"/>
                <a:cs typeface="Times New Roman" panose="02020603050405020304" pitchFamily="18" charset="0"/>
              </a:rPr>
              <a:t>Blynk offers cloud-based connectivity, allowing users to remotely monitor and control their IoT devices from anywhere with an internet connection.</a:t>
            </a:r>
            <a:endParaRPr lang="en-IN" sz="1800" dirty="0">
              <a:latin typeface="Ubuntu" panose="020B0504030602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D873C2-7BCB-DF94-FCC5-2B1F00C56BE3}"/>
              </a:ext>
            </a:extLst>
          </p:cNvPr>
          <p:cNvSpPr txBox="1"/>
          <p:nvPr/>
        </p:nvSpPr>
        <p:spPr>
          <a:xfrm flipH="1">
            <a:off x="6287783" y="4900773"/>
            <a:ext cx="43459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endParaRPr lang="en-IN" dirty="0"/>
          </a:p>
        </p:txBody>
      </p:sp>
      <p:pic>
        <p:nvPicPr>
          <p:cNvPr id="4" name="Picture 2" descr="Blynk IoT platform Pricing 2024">
            <a:extLst>
              <a:ext uri="{FF2B5EF4-FFF2-40B4-BE49-F238E27FC236}">
                <a16:creationId xmlns:a16="http://schemas.microsoft.com/office/drawing/2014/main" id="{49B8CDDA-0565-049C-CC80-560E05DE8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4749" y="3197564"/>
            <a:ext cx="2555253" cy="134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5883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CA59F-3F54-D71D-71DA-48B68236B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46" y="858416"/>
            <a:ext cx="6113365" cy="1002757"/>
          </a:xfrm>
        </p:spPr>
        <p:txBody>
          <a:bodyPr>
            <a:normAutofit fontScale="90000"/>
          </a:bodyPr>
          <a:lstStyle/>
          <a:p>
            <a:r>
              <a:rPr lang="en-IN" sz="3200" dirty="0">
                <a:latin typeface="Ubuntu" panose="020B0504030602030204" pitchFamily="34" charset="0"/>
              </a:rPr>
              <a:t>PROJECT APPLICATION &amp; SCOPE</a:t>
            </a:r>
            <a:br>
              <a:rPr lang="en-IN" dirty="0">
                <a:latin typeface="Ubuntu" panose="020B0504030602030204" pitchFamily="34" charset="0"/>
              </a:rPr>
            </a:br>
            <a:endParaRPr lang="en-IN" dirty="0">
              <a:latin typeface="Ubuntu" panose="020B0504030602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68786-69E2-4E04-82D1-204964246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843" y="1875452"/>
            <a:ext cx="8641961" cy="41241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Ubuntu" panose="020B0504030602030204" pitchFamily="34" charset="0"/>
              </a:rPr>
              <a:t>  MINING PURPOSE 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Ubuntu" panose="020B0504030602030204" pitchFamily="34" charset="0"/>
            </a:endParaRPr>
          </a:p>
          <a:p>
            <a:pPr marL="1126998" lvl="4" indent="-285750">
              <a:buFont typeface="Arial" panose="020B0604020202020204" pitchFamily="34" charset="0"/>
              <a:buChar char="•"/>
            </a:pPr>
            <a:r>
              <a:rPr lang="en-IN" sz="1800" i="0" dirty="0">
                <a:effectLst/>
                <a:latin typeface="Ubuntu" panose="020B0504030602030204" pitchFamily="34" charset="0"/>
              </a:rPr>
              <a:t>Remote Operation and Monitoring</a:t>
            </a:r>
          </a:p>
          <a:p>
            <a:pPr marL="1126998" lvl="4" indent="-285750">
              <a:buFont typeface="Arial" panose="020B0604020202020204" pitchFamily="34" charset="0"/>
              <a:buChar char="•"/>
            </a:pPr>
            <a:r>
              <a:rPr lang="en-IN" sz="1800" i="0" dirty="0">
                <a:effectLst/>
                <a:latin typeface="Ubuntu" panose="020B0504030602030204" pitchFamily="34" charset="0"/>
              </a:rPr>
              <a:t>Underground Exploration and Mapping</a:t>
            </a:r>
          </a:p>
          <a:p>
            <a:pPr marL="1126998" lvl="4" indent="-285750">
              <a:buFont typeface="Arial" panose="020B0604020202020204" pitchFamily="34" charset="0"/>
              <a:buChar char="•"/>
            </a:pPr>
            <a:r>
              <a:rPr lang="en-IN" sz="1800" i="0" dirty="0">
                <a:effectLst/>
                <a:latin typeface="Ubuntu" panose="020B0504030602030204" pitchFamily="34" charset="0"/>
              </a:rPr>
              <a:t>Data Collection and Analysis</a:t>
            </a:r>
          </a:p>
          <a:p>
            <a:pPr marL="0" indent="0">
              <a:buNone/>
            </a:pPr>
            <a:endParaRPr lang="en-IN" b="1" i="0" dirty="0">
              <a:effectLst/>
              <a:latin typeface="Ubuntu" panose="020B0504030602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Ubuntu" panose="020B0504030602030204" pitchFamily="34" charset="0"/>
              </a:rPr>
              <a:t>  MILLITARY PURPOSE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Ubuntu" panose="020B0504030602030204" pitchFamily="34" charset="0"/>
            </a:endParaRPr>
          </a:p>
          <a:p>
            <a:pPr marL="1126998" lvl="4" indent="-285750"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Ubuntu" panose="020B0504030602030204" pitchFamily="34" charset="0"/>
              </a:rPr>
              <a:t>Surveillance and Reconnaissance</a:t>
            </a:r>
            <a:endParaRPr lang="en-US" sz="1800" dirty="0">
              <a:latin typeface="Ubuntu" panose="020B0504030602030204" pitchFamily="34" charset="0"/>
            </a:endParaRPr>
          </a:p>
          <a:p>
            <a:pPr marL="1126998" lvl="4" indent="-285750"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Ubuntu" panose="020B0504030602030204" pitchFamily="34" charset="0"/>
              </a:rPr>
              <a:t>Search and Rescue</a:t>
            </a:r>
            <a:endParaRPr lang="en-IN" sz="18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140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0AA82-37A6-54A3-1B81-7F3C6DB29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304" y="1268963"/>
            <a:ext cx="2491693" cy="634482"/>
          </a:xfrm>
        </p:spPr>
        <p:txBody>
          <a:bodyPr>
            <a:normAutofit fontScale="90000"/>
          </a:bodyPr>
          <a:lstStyle/>
          <a:p>
            <a:r>
              <a:rPr lang="en-IN" sz="2900" dirty="0">
                <a:latin typeface="Ubuntu" panose="020B0504030602030204" pitchFamily="34" charset="0"/>
              </a:rPr>
              <a:t>LIMITATIONS</a:t>
            </a:r>
            <a:br>
              <a:rPr lang="en-IN" sz="2900" dirty="0">
                <a:latin typeface="Ubuntu" panose="020B0504030602030204" pitchFamily="34" charset="0"/>
              </a:rPr>
            </a:br>
            <a:endParaRPr lang="en-IN" sz="2900" dirty="0">
              <a:latin typeface="Ubuntu" panose="020B0504030602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95909-70B0-63DE-99F2-7CA12BCB3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205" y="1903445"/>
            <a:ext cx="8827179" cy="3937518"/>
          </a:xfrm>
        </p:spPr>
        <p:txBody>
          <a:bodyPr>
            <a:normAutofit lnSpcReduction="10000"/>
          </a:bodyPr>
          <a:lstStyle/>
          <a:p>
            <a:r>
              <a:rPr lang="en-US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Communication Range: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Ubuntu" panose="020B0504030602030204" pitchFamily="34" charset="0"/>
                <a:cs typeface="Times New Roman" panose="02020603050405020304" pitchFamily="18" charset="0"/>
              </a:rPr>
              <a:t>Limited communication range may hinder remote operation and data transmission, especially in deep or underground mining environments.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Environmental Impact: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Ubuntu" panose="020B0504030602030204" pitchFamily="34" charset="0"/>
                <a:cs typeface="Times New Roman" panose="02020603050405020304" pitchFamily="18" charset="0"/>
              </a:rPr>
              <a:t>While mini bots aim to reduce environmental impact, their operations could still disturb ecosystems and habitats, especially in sensitive environments.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latin typeface="Ubuntu" panose="020B0504030602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Limited Payload Capacity:</a:t>
            </a:r>
          </a:p>
          <a:p>
            <a:pPr marL="0" indent="0">
              <a:buNone/>
            </a:pPr>
            <a:r>
              <a:rPr lang="en-US" sz="1800" b="1" dirty="0">
                <a:latin typeface="Ubuntu" panose="020B0504030602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Ubuntu" panose="020B0504030602030204" pitchFamily="34" charset="0"/>
                <a:cs typeface="Times New Roman" panose="02020603050405020304" pitchFamily="18" charset="0"/>
              </a:rPr>
              <a:t>Mini mining bots may have limited payload capacity, restricting the amount of material they can extract or transport at once.</a:t>
            </a:r>
            <a:endParaRPr lang="en-IN" sz="1800" dirty="0">
              <a:latin typeface="Ubuntu" panose="020B0504030602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484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1B8BD-C3E3-C718-B0D3-C353ADC10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48" y="826043"/>
            <a:ext cx="10440804" cy="579105"/>
          </a:xfrm>
        </p:spPr>
        <p:txBody>
          <a:bodyPr>
            <a:normAutofit/>
          </a:bodyPr>
          <a:lstStyle/>
          <a:p>
            <a:r>
              <a:rPr lang="en-IN" sz="2900" dirty="0">
                <a:latin typeface="Ubuntu" panose="020B0504030602030204" pitchFamily="34" charset="0"/>
              </a:rPr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0B33A-F9FB-9F3C-11CC-48840A7A4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6752" y="1996751"/>
            <a:ext cx="8954872" cy="3461657"/>
          </a:xfrm>
        </p:spPr>
        <p:txBody>
          <a:bodyPr>
            <a:normAutofit/>
          </a:bodyPr>
          <a:lstStyle/>
          <a:p>
            <a:pPr algn="l"/>
            <a:endParaRPr lang="en-US" sz="1800" b="0" i="0" dirty="0">
              <a:solidFill>
                <a:srgbClr val="000000"/>
              </a:solidFill>
              <a:effectLst/>
              <a:latin typeface="Ubuntu" panose="020B0504030602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  The Mine Bot can effectively solve the problem statement via featuring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	- </a:t>
            </a: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Live Video Streaming ,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	- Environmental Parameter Tracking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  <a:effectLst/>
              <a:latin typeface="Ubuntu" panose="020B0504030602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  The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i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nsights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g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ained from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t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his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e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ndeavor will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n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ot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o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nly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b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enefit to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m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ining areas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b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ut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a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lso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p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ave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t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he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w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ay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f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or future </a:t>
            </a:r>
            <a:r>
              <a:rPr lang="en-US" sz="1800" dirty="0">
                <a:solidFill>
                  <a:schemeClr val="tx1"/>
                </a:solidFill>
                <a:latin typeface="Ubuntu" panose="020B0504030602030204" pitchFamily="34" charset="0"/>
              </a:rPr>
              <a:t>d</a:t>
            </a:r>
            <a:r>
              <a:rPr lang="en-US" sz="18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evelopments in Mining Areas/Industries/Military Applications</a:t>
            </a:r>
          </a:p>
        </p:txBody>
      </p:sp>
    </p:spTree>
    <p:extLst>
      <p:ext uri="{BB962C8B-B14F-4D97-AF65-F5344CB8AC3E}">
        <p14:creationId xmlns:p14="http://schemas.microsoft.com/office/powerpoint/2010/main" val="3246233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51286-82A8-9493-BA17-3CADEB915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72" y="111967"/>
            <a:ext cx="5048311" cy="1250301"/>
          </a:xfrm>
        </p:spPr>
        <p:txBody>
          <a:bodyPr>
            <a:normAutofit/>
          </a:bodyPr>
          <a:lstStyle/>
          <a:p>
            <a:r>
              <a:rPr lang="en-IN" sz="2900" dirty="0">
                <a:latin typeface="Ubuntu" panose="020B0504030602030204" pitchFamily="34" charset="0"/>
              </a:rPr>
              <a:t>FUTURE ENHANCEMENT </a:t>
            </a:r>
            <a:br>
              <a:rPr lang="en-IN" sz="2900" dirty="0">
                <a:latin typeface="Ubuntu" panose="020B0504030602030204" pitchFamily="34" charset="0"/>
              </a:rPr>
            </a:br>
            <a:endParaRPr lang="en-IN" sz="2900" dirty="0">
              <a:latin typeface="Ubuntu" panose="020B0504030602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EC6FA-6E68-7FDA-25DD-C4424DE77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5248" y="1184990"/>
            <a:ext cx="8780557" cy="5103844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tx1"/>
                </a:solidFill>
                <a:latin typeface="+mj-lt"/>
              </a:rPr>
              <a:t>     </a:t>
            </a:r>
            <a:r>
              <a:rPr lang="en-US" sz="23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Energy </a:t>
            </a:r>
            <a:r>
              <a:rPr lang="en-US" sz="2300" dirty="0">
                <a:solidFill>
                  <a:schemeClr val="tx1"/>
                </a:solidFill>
                <a:latin typeface="Ubuntu" panose="020B0504030602030204" pitchFamily="34" charset="0"/>
              </a:rPr>
              <a:t>S</a:t>
            </a:r>
            <a:r>
              <a:rPr lang="en-US" sz="23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cavenging </a:t>
            </a:r>
          </a:p>
          <a:p>
            <a:pPr marL="0" indent="0">
              <a:buNone/>
            </a:pPr>
            <a:endParaRPr lang="en-US" sz="2800" b="0" i="0" dirty="0">
              <a:solidFill>
                <a:srgbClr val="374151"/>
              </a:solidFill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 Energy scavenging refers to the process of collecting small amounts of energy from the surrounding environment and converting it into electrical power for electronic devices.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 Energy scavenging is often used in low-power electronic devices and sensors where replacing or recharging batteries is inconvenient or not feasible.</a:t>
            </a:r>
            <a:endParaRPr lang="en-US" dirty="0">
              <a:solidFill>
                <a:schemeClr val="tx1"/>
              </a:solidFill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 Increases the lifespan and reduces the environmental impact of electronic devices.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 Various technologies are employed for energy scavenging, including piezoelectric materials, thermoelectric generators, and solar cells.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6193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8A006-1CD9-DDC5-D0BA-FA8F27DB1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4319" y="1914242"/>
            <a:ext cx="9261331" cy="3413537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endParaRPr lang="en-US" sz="2000" b="1" i="0" dirty="0">
              <a:solidFill>
                <a:schemeClr val="tx1"/>
              </a:solidFill>
              <a:effectLst/>
              <a:latin typeface="Ubuntu" panose="020B0504030602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buntu" panose="020B0504030602030204" pitchFamily="34" charset="0"/>
              </a:rPr>
              <a:t>  The image processing technique is used to check if the detected object is a mine or not. </a:t>
            </a:r>
            <a:endParaRPr lang="en-US" dirty="0">
              <a:solidFill>
                <a:srgbClr val="000000"/>
              </a:solidFill>
              <a:latin typeface="Ubuntu" panose="020B0504030602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00000"/>
              </a:solidFill>
              <a:effectLst/>
              <a:latin typeface="Ubuntu" panose="020B0504030602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buntu" panose="020B0504030602030204" pitchFamily="34" charset="0"/>
              </a:rPr>
              <a:t>  When an object is detected, the microcontroller sends a message to stop the manipulator and the camera takes a snapshot of the proposed target and sends it also to the computer.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00000"/>
              </a:solidFill>
              <a:effectLst/>
              <a:latin typeface="Ubuntu" panose="020B0504030602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buntu" panose="020B0504030602030204" pitchFamily="34" charset="0"/>
              </a:rPr>
              <a:t>  The algorithm analyzes the captured image and compares it with what is inside the saved databases using the MATLAB toolbox of image processing.</a:t>
            </a:r>
          </a:p>
          <a:p>
            <a:endParaRPr lang="en-IN" dirty="0">
              <a:latin typeface="Ubuntu" panose="020B0504030602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D3E471-FCC5-FA7C-86B9-A4EE964C573E}"/>
              </a:ext>
            </a:extLst>
          </p:cNvPr>
          <p:cNvSpPr txBox="1"/>
          <p:nvPr/>
        </p:nvSpPr>
        <p:spPr>
          <a:xfrm>
            <a:off x="1017038" y="1083945"/>
            <a:ext cx="350288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30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 IMAGE PROCESSING </a:t>
            </a:r>
          </a:p>
          <a:p>
            <a:endParaRPr lang="en-IN" sz="29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318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3FB1E5-4A66-0FB4-E39E-C8A89619FF3D}"/>
              </a:ext>
            </a:extLst>
          </p:cNvPr>
          <p:cNvSpPr txBox="1"/>
          <p:nvPr/>
        </p:nvSpPr>
        <p:spPr>
          <a:xfrm>
            <a:off x="4189445" y="3200400"/>
            <a:ext cx="46186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accent2"/>
                </a:solidFill>
                <a:latin typeface="Ubuntu" panose="020B0504030602030204" pitchFamily="34" charset="0"/>
              </a:rPr>
              <a:t>THANK  YOU </a:t>
            </a:r>
          </a:p>
        </p:txBody>
      </p:sp>
    </p:spTree>
    <p:extLst>
      <p:ext uri="{BB962C8B-B14F-4D97-AF65-F5344CB8AC3E}">
        <p14:creationId xmlns:p14="http://schemas.microsoft.com/office/powerpoint/2010/main" val="1902032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D4E79-CB4F-F9D3-5C1F-4E4DAE50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660" y="634482"/>
            <a:ext cx="10440804" cy="729465"/>
          </a:xfrm>
        </p:spPr>
        <p:txBody>
          <a:bodyPr>
            <a:normAutofit/>
          </a:bodyPr>
          <a:lstStyle/>
          <a:p>
            <a:r>
              <a:rPr lang="en-IN" sz="2900" dirty="0">
                <a:latin typeface="Ubuntu" panose="020B0504030602030204" pitchFamily="34" charset="0"/>
              </a:rPr>
              <a:t>PRESENTATION FLOW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20EB1-9903-0341-9AA2-CA95EC869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0219" y="1912776"/>
            <a:ext cx="8210939" cy="44133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INTRODUCTION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OBJECTIVE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DEVELOPMENT MODULES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SENSORS MODULES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HARDWARE COMPONENTS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SOFTWARE USED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PROJECT APPLICATION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LIMITATIONS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CONCLUSION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/>
                </a:solidFill>
                <a:latin typeface="Ubuntu" panose="020B0504030602030204" pitchFamily="34" charset="0"/>
              </a:rPr>
              <a:t>  FUTURE ENHANCEMENT </a:t>
            </a:r>
          </a:p>
        </p:txBody>
      </p:sp>
    </p:spTree>
    <p:extLst>
      <p:ext uri="{BB962C8B-B14F-4D97-AF65-F5344CB8AC3E}">
        <p14:creationId xmlns:p14="http://schemas.microsoft.com/office/powerpoint/2010/main" val="167696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F6551-5AE6-CA72-018A-10864F04F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79" y="272991"/>
            <a:ext cx="10389433" cy="809741"/>
          </a:xfrm>
        </p:spPr>
        <p:txBody>
          <a:bodyPr>
            <a:normAutofit/>
          </a:bodyPr>
          <a:lstStyle/>
          <a:p>
            <a:r>
              <a:rPr lang="en-IN" sz="2900" dirty="0">
                <a:latin typeface="Ubuntu" panose="020B0504030602030204" pitchFamily="34" charset="0"/>
              </a:rPr>
              <a:t>INTRODUCTION</a:t>
            </a:r>
            <a:r>
              <a:rPr lang="en-IN" sz="3200" dirty="0"/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D881A-9BDC-9D25-3934-0B7B8E52A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408" y="1334278"/>
            <a:ext cx="9899780" cy="484586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Ubuntu" panose="020B0504030602030204" pitchFamily="34" charset="0"/>
              </a:rPr>
              <a:t>          MINE BOT refers to the :</a:t>
            </a:r>
          </a:p>
          <a:p>
            <a:endParaRPr lang="en-IN" dirty="0">
              <a:latin typeface="Ubuntu" panose="020B0504030602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02DF7-46AD-D6BD-81E9-D5940F241D2E}"/>
              </a:ext>
            </a:extLst>
          </p:cNvPr>
          <p:cNvSpPr txBox="1"/>
          <p:nvPr/>
        </p:nvSpPr>
        <p:spPr>
          <a:xfrm>
            <a:off x="1579681" y="2002882"/>
            <a:ext cx="83602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Ubuntu" panose="020B0504030602030204" pitchFamily="34" charset="0"/>
              </a:rPr>
              <a:t>  Full automation or remote control mining equipment,</a:t>
            </a:r>
          </a:p>
          <a:p>
            <a:endParaRPr lang="en-US" dirty="0">
              <a:solidFill>
                <a:schemeClr val="tx1"/>
              </a:solidFill>
              <a:latin typeface="Ubuntu" panose="020B0504030602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Ubuntu" panose="020B0504030602030204" pitchFamily="34" charset="0"/>
              </a:rPr>
              <a:t>  Includes both fixed and mobile machines,</a:t>
            </a:r>
          </a:p>
          <a:p>
            <a:endParaRPr lang="en-US" dirty="0">
              <a:solidFill>
                <a:schemeClr val="tx1"/>
              </a:solidFill>
              <a:latin typeface="Ubuntu" panose="020B0504030602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Ubuntu" panose="020B0504030602030204" pitchFamily="34" charset="0"/>
              </a:rPr>
              <a:t>  Improves the feasibility, safety, productivity, and efficiency of the modern operations.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449491-65F3-1694-0DF1-0B477F0A1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119" y="3757208"/>
            <a:ext cx="3953069" cy="218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10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43F9B-3CED-F5F9-95D8-5AD5AE01F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80" y="1110343"/>
            <a:ext cx="10420256" cy="472610"/>
          </a:xfrm>
        </p:spPr>
        <p:txBody>
          <a:bodyPr>
            <a:noAutofit/>
          </a:bodyPr>
          <a:lstStyle/>
          <a:p>
            <a:r>
              <a:rPr lang="en-IN" sz="2900" dirty="0">
                <a:latin typeface="Ubuntu" panose="020B0504030602030204" pitchFamily="34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97487-A3CA-3FA0-3E8B-C2256C4B9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020" y="2460030"/>
            <a:ext cx="9619861" cy="281784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  <a:latin typeface="Ubuntu" panose="020B0504030602030204" pitchFamily="34" charset="0"/>
              </a:rPr>
              <a:t>  </a:t>
            </a:r>
            <a:r>
              <a:rPr lang="en-IN" u="sng" dirty="0">
                <a:solidFill>
                  <a:schemeClr val="tx1"/>
                </a:solidFill>
                <a:latin typeface="Ubuntu" panose="020B0504030602030204" pitchFamily="34" charset="0"/>
              </a:rPr>
              <a:t>LIVE VIDEO STREAMING </a:t>
            </a:r>
          </a:p>
          <a:p>
            <a:pPr marL="0" indent="0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               Live </a:t>
            </a:r>
            <a:r>
              <a:rPr lang="en-US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streaming</a:t>
            </a:r>
            <a:r>
              <a:rPr lang="en-US" b="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 for video of real-time happenings to mobile viewers over the internet.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Ubuntu" panose="020B0504030602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Ubuntu" panose="020B0504030602030204" pitchFamily="34" charset="0"/>
              </a:rPr>
              <a:t>  </a:t>
            </a:r>
            <a:r>
              <a:rPr lang="en-US" u="sng" dirty="0">
                <a:solidFill>
                  <a:schemeClr val="tx1"/>
                </a:solidFill>
                <a:latin typeface="Ubuntu" panose="020B0504030602030204" pitchFamily="34" charset="0"/>
              </a:rPr>
              <a:t>ENVIRONMENTAL PARAMETER TRACKING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Ubuntu" panose="020B0504030602030204" pitchFamily="34" charset="0"/>
              </a:rPr>
              <a:t>               Parameter like Smoke , Temperature, Humidity and Methane.</a:t>
            </a:r>
          </a:p>
        </p:txBody>
      </p:sp>
    </p:spTree>
    <p:extLst>
      <p:ext uri="{BB962C8B-B14F-4D97-AF65-F5344CB8AC3E}">
        <p14:creationId xmlns:p14="http://schemas.microsoft.com/office/powerpoint/2010/main" val="2406752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ECC85-B597-2F63-3A60-50BD54DDC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200" dirty="0">
                <a:latin typeface="Ubuntu" panose="020B0504030602030204" pitchFamily="34" charset="0"/>
              </a:rPr>
              <a:t>BLOCK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2943EB-D98C-1D02-E2F0-E18FFF170B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1133" y="0"/>
            <a:ext cx="5744547" cy="6861344"/>
          </a:xfrm>
        </p:spPr>
      </p:pic>
    </p:spTree>
    <p:extLst>
      <p:ext uri="{BB962C8B-B14F-4D97-AF65-F5344CB8AC3E}">
        <p14:creationId xmlns:p14="http://schemas.microsoft.com/office/powerpoint/2010/main" val="4170254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D9E1C-8002-9FCB-F597-DD9F23500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63" y="948379"/>
            <a:ext cx="4887668" cy="905070"/>
          </a:xfrm>
        </p:spPr>
        <p:txBody>
          <a:bodyPr>
            <a:normAutofit/>
          </a:bodyPr>
          <a:lstStyle/>
          <a:p>
            <a:r>
              <a:rPr lang="en-IN" sz="2900" dirty="0">
                <a:latin typeface="Ubuntu" panose="020B0504030602030204" pitchFamily="34" charset="0"/>
              </a:rPr>
              <a:t>DEVELOPMENT  MODULE :</a:t>
            </a:r>
            <a:br>
              <a:rPr lang="en-IN" sz="2900" dirty="0"/>
            </a:br>
            <a:endParaRPr lang="en-IN" sz="29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E470362-2EA1-4380-E84E-E96E4E878ECB}"/>
              </a:ext>
            </a:extLst>
          </p:cNvPr>
          <p:cNvSpPr txBox="1">
            <a:spLocks/>
          </p:cNvSpPr>
          <p:nvPr/>
        </p:nvSpPr>
        <p:spPr>
          <a:xfrm>
            <a:off x="1063067" y="2045754"/>
            <a:ext cx="5032933" cy="5411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000" dirty="0">
                <a:latin typeface="Ubuntu" panose="020B0504030602030204" pitchFamily="34" charset="0"/>
                <a:cs typeface="Times New Roman" panose="02020603050405020304" pitchFamily="18" charset="0"/>
              </a:rPr>
              <a:t>SPECIFICATION OF RASPBERRY PI ZERO</a:t>
            </a:r>
            <a:br>
              <a:rPr lang="en-IN" sz="2000" dirty="0">
                <a:latin typeface="Ubuntu" panose="020B0504030602030204" pitchFamily="34" charset="0"/>
                <a:cs typeface="Times New Roman" panose="02020603050405020304" pitchFamily="18" charset="0"/>
              </a:rPr>
            </a:br>
            <a:endParaRPr lang="en-IN" sz="2000" dirty="0">
              <a:latin typeface="Ubuntu" panose="020B050403060203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B51118D-D8EF-B1FD-968F-A5A761F25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685" y="2879815"/>
            <a:ext cx="4626288" cy="276520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 1GHz single-core CPU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 512MB 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 Micro USB OTG port             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 Micro USB power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 Composite video and reset headers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 CSI camera connector (v1.3 only)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800" dirty="0">
              <a:latin typeface="Ubuntu" panose="020B0504030602030204" pitchFamily="34" charset="0"/>
            </a:endParaRPr>
          </a:p>
        </p:txBody>
      </p:sp>
      <p:pic>
        <p:nvPicPr>
          <p:cNvPr id="9" name="Picture 12">
            <a:extLst>
              <a:ext uri="{FF2B5EF4-FFF2-40B4-BE49-F238E27FC236}">
                <a16:creationId xmlns:a16="http://schemas.microsoft.com/office/drawing/2014/main" id="{EDBD962A-E7C1-7F6E-980F-CDEA2E8059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3" t="12611" r="13099" b="7666"/>
          <a:stretch/>
        </p:blipFill>
        <p:spPr bwMode="auto">
          <a:xfrm rot="757751">
            <a:off x="8166478" y="2904003"/>
            <a:ext cx="3154428" cy="25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0541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78195B1-FEC0-776F-10BA-904372473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990" y="487397"/>
            <a:ext cx="10058400" cy="1450757"/>
          </a:xfrm>
        </p:spPr>
        <p:txBody>
          <a:bodyPr>
            <a:normAutofit/>
          </a:bodyPr>
          <a:lstStyle/>
          <a:p>
            <a:r>
              <a:rPr lang="en-IN" sz="2200" dirty="0">
                <a:latin typeface="Ubuntu" panose="020B0504030602030204" pitchFamily="34" charset="0"/>
                <a:cs typeface="Times New Roman" panose="02020603050405020304" pitchFamily="18" charset="0"/>
              </a:rPr>
              <a:t>SPECIFICATION OF ESP32</a:t>
            </a:r>
            <a:br>
              <a:rPr lang="en-IN" sz="2200" dirty="0">
                <a:latin typeface="Ubuntu" panose="020B0504030602030204" pitchFamily="34" charset="0"/>
                <a:cs typeface="Times New Roman" panose="02020603050405020304" pitchFamily="18" charset="0"/>
              </a:rPr>
            </a:br>
            <a:endParaRPr lang="en-IN" sz="2200" dirty="0">
              <a:latin typeface="Ubuntu" panose="020B0504030602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6821858-8BA5-3D81-81A4-ED1589D00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0155" y="2545530"/>
            <a:ext cx="6675120" cy="3491579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 Model. </a:t>
            </a:r>
            <a:r>
              <a:rPr lang="en-IN" sz="1800" dirty="0" err="1">
                <a:latin typeface="Ubuntu" panose="020B0504030602030204" pitchFamily="34" charset="0"/>
                <a:cs typeface="Times New Roman" panose="02020603050405020304" pitchFamily="18" charset="0"/>
              </a:rPr>
              <a:t>NodeMCU</a:t>
            </a: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ESP32.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latin typeface="Ubuntu" panose="020B0504030602030204" pitchFamily="34" charset="0"/>
                <a:cs typeface="Times New Roman" panose="02020603050405020304" pitchFamily="18" charset="0"/>
              </a:rPr>
              <a:t>  Clock Frequency: 240 MHz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Ubuntu" panose="020B0504030602030204" pitchFamily="34" charset="0"/>
              </a:rPr>
              <a:t>  802.11n (2.4 GHz), up to 150 Mbps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n-NO" sz="1800" dirty="0">
                <a:latin typeface="Ubuntu" panose="020B0504030602030204" pitchFamily="34" charset="0"/>
              </a:rPr>
              <a:t>  448 KB ROM • 520 KB SRAM</a:t>
            </a:r>
            <a:endParaRPr lang="en-IN" sz="1800" dirty="0">
              <a:latin typeface="Ubuntu" panose="020B0504030602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6" descr="Products | Joy-IT">
            <a:extLst>
              <a:ext uri="{FF2B5EF4-FFF2-40B4-BE49-F238E27FC236}">
                <a16:creationId xmlns:a16="http://schemas.microsoft.com/office/drawing/2014/main" id="{B12C628C-A183-B3F9-1F5F-2A2CB39097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78" b="5591"/>
          <a:stretch/>
        </p:blipFill>
        <p:spPr bwMode="auto">
          <a:xfrm>
            <a:off x="7384286" y="2358590"/>
            <a:ext cx="2916710" cy="241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023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69BD18-E1BB-C8B2-ACCA-99D4C9BCA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78" y="445354"/>
            <a:ext cx="10389433" cy="575352"/>
          </a:xfrm>
        </p:spPr>
        <p:txBody>
          <a:bodyPr>
            <a:normAutofit fontScale="90000"/>
          </a:bodyPr>
          <a:lstStyle/>
          <a:p>
            <a:br>
              <a:rPr lang="en-IN" sz="3200" dirty="0">
                <a:latin typeface="Ubuntu" panose="020B0504030602030204" pitchFamily="34" charset="0"/>
              </a:rPr>
            </a:br>
            <a:br>
              <a:rPr lang="en-IN" sz="3200" dirty="0">
                <a:latin typeface="Ubuntu" panose="020B0504030602030204" pitchFamily="34" charset="0"/>
              </a:rPr>
            </a:br>
            <a:br>
              <a:rPr lang="en-IN" sz="3200" dirty="0">
                <a:latin typeface="Ubuntu" panose="020B0504030602030204" pitchFamily="34" charset="0"/>
              </a:rPr>
            </a:br>
            <a:br>
              <a:rPr lang="en-IN" sz="3200" dirty="0">
                <a:latin typeface="Ubuntu" panose="020B0504030602030204" pitchFamily="34" charset="0"/>
              </a:rPr>
            </a:br>
            <a:br>
              <a:rPr lang="en-IN" sz="3200" dirty="0">
                <a:latin typeface="Ubuntu" panose="020B0504030602030204" pitchFamily="34" charset="0"/>
              </a:rPr>
            </a:br>
            <a:br>
              <a:rPr lang="en-IN" sz="3200" dirty="0">
                <a:latin typeface="Ubuntu" panose="020B0504030602030204" pitchFamily="34" charset="0"/>
              </a:rPr>
            </a:br>
            <a:br>
              <a:rPr lang="en-IN" sz="3200" dirty="0">
                <a:latin typeface="Ubuntu" panose="020B0504030602030204" pitchFamily="34" charset="0"/>
              </a:rPr>
            </a:br>
            <a:r>
              <a:rPr lang="en-IN" sz="3200" dirty="0">
                <a:latin typeface="Ubuntu" panose="020B0504030602030204" pitchFamily="34" charset="0"/>
              </a:rPr>
              <a:t>Sensor Modules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D1E2B08-389B-9A90-ADC2-9DF035F50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299" y="1273786"/>
            <a:ext cx="3513313" cy="909577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tx1"/>
                </a:solidFill>
                <a:latin typeface="Ubuntu" panose="020B0504030602030204" pitchFamily="34" charset="0"/>
              </a:rPr>
              <a:t>Sensor is a device that -</a:t>
            </a:r>
          </a:p>
          <a:p>
            <a:pPr marL="0" indent="0">
              <a:buNone/>
            </a:pPr>
            <a:r>
              <a:rPr lang="en-IN" dirty="0">
                <a:solidFill>
                  <a:schemeClr val="tx1"/>
                </a:solidFill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B1DD2E5E-4068-EE06-0814-413EAD81B2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87102" y="3276600"/>
            <a:ext cx="661298" cy="661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latin typeface="Ubuntu" panose="020B0504030602030204" pitchFamily="34" charset="0"/>
            </a:endParaRP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A9C5E6C2-B426-9EF9-6681-A990F61EA9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4928" y="3937898"/>
            <a:ext cx="6569358" cy="1733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Ubuntu" panose="020B0504030602030204" pitchFamily="34" charset="0"/>
              </a:rPr>
              <a:t>Temperature and Humidity (DHT-11) Sensor      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Ubuntu" panose="020B0504030602030204" pitchFamily="34" charset="0"/>
              </a:rPr>
              <a:t>Methane Sensor ( MQ-4 )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Ubuntu" panose="020B0504030602030204" pitchFamily="34" charset="0"/>
              </a:rPr>
              <a:t>Gas Sensor ( MQ-135 )</a:t>
            </a: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BA7B86C6-7894-3C8D-05BA-30008C8AF3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latin typeface="Ubuntu" panose="020B0504030602030204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172C5AD3-9449-E9AC-7D61-593C2250C5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399" y="3581400"/>
            <a:ext cx="340793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latin typeface="Ubuntu" panose="020B0504030602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6A4A8-C0A5-817F-CF9D-8F530B01565C}"/>
              </a:ext>
            </a:extLst>
          </p:cNvPr>
          <p:cNvSpPr txBox="1"/>
          <p:nvPr/>
        </p:nvSpPr>
        <p:spPr>
          <a:xfrm>
            <a:off x="1580666" y="1770861"/>
            <a:ext cx="73844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>
                <a:latin typeface="Ubuntu" panose="020B0504030602030204" pitchFamily="34" charset="0"/>
              </a:rPr>
              <a:t>M</a:t>
            </a:r>
            <a:r>
              <a:rPr lang="en-IN" dirty="0">
                <a:solidFill>
                  <a:schemeClr val="tx1"/>
                </a:solidFill>
                <a:latin typeface="Ubuntu" panose="020B0504030602030204" pitchFamily="34" charset="0"/>
              </a:rPr>
              <a:t>easure physical properties and characteristics from the environment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>
                <a:latin typeface="Ubuntu" panose="020B0504030602030204" pitchFamily="34" charset="0"/>
              </a:rPr>
              <a:t>C</a:t>
            </a:r>
            <a:r>
              <a:rPr lang="en-IN" dirty="0">
                <a:solidFill>
                  <a:schemeClr val="tx1"/>
                </a:solidFill>
                <a:latin typeface="Ubuntu" panose="020B0504030602030204" pitchFamily="34" charset="0"/>
              </a:rPr>
              <a:t>onvert it to electrical signals 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>
                <a:solidFill>
                  <a:schemeClr val="tx1"/>
                </a:solidFill>
                <a:latin typeface="Ubuntu" panose="020B0504030602030204" pitchFamily="34" charset="0"/>
              </a:rPr>
              <a:t>Data </a:t>
            </a:r>
            <a:r>
              <a:rPr lang="en-US" b="0" i="0" dirty="0">
                <a:solidFill>
                  <a:schemeClr val="tx1"/>
                </a:solidFill>
                <a:effectLst/>
                <a:latin typeface="Ubuntu" panose="020B0504030602030204" pitchFamily="34" charset="0"/>
              </a:rPr>
              <a:t>can be interpreted, displayed, or used for control purposes. 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65C10A-DDDA-3C96-C697-DE60A534294B}"/>
              </a:ext>
            </a:extLst>
          </p:cNvPr>
          <p:cNvSpPr txBox="1"/>
          <p:nvPr/>
        </p:nvSpPr>
        <p:spPr>
          <a:xfrm>
            <a:off x="839591" y="3379857"/>
            <a:ext cx="26725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Ubuntu" panose="020B0504030602030204" pitchFamily="34" charset="0"/>
              </a:rPr>
              <a:t>TYPES OF SENSORS - 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943640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B99413B-BD62-22D0-701F-0C67CBF5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870" y="284215"/>
            <a:ext cx="10522997" cy="719191"/>
          </a:xfrm>
        </p:spPr>
        <p:txBody>
          <a:bodyPr>
            <a:normAutofit/>
          </a:bodyPr>
          <a:lstStyle/>
          <a:p>
            <a:r>
              <a:rPr lang="en-IN" sz="2900" dirty="0">
                <a:latin typeface="Ubuntu" panose="020B0504030602030204" pitchFamily="34" charset="0"/>
              </a:rPr>
              <a:t>HARDWARE PARTS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CB5B0-D8BB-C9D7-B0A5-718D079EB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036" y="1230298"/>
            <a:ext cx="7200926" cy="5039874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Ubuntu" panose="020B0504030602030204" pitchFamily="34" charset="0"/>
              </a:rPr>
              <a:t>    </a:t>
            </a:r>
            <a:r>
              <a:rPr lang="en-US" sz="2800" b="0" i="0" dirty="0">
                <a:solidFill>
                  <a:srgbClr val="C00000"/>
                </a:solidFill>
                <a:effectLst/>
                <a:latin typeface="Ubuntu" panose="020B0504030602030204" pitchFamily="34" charset="0"/>
              </a:rPr>
              <a:t>CHASSIS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Ubuntu" panose="020B0504030602030204" pitchFamily="34" charset="0"/>
              </a:rPr>
              <a:t> </a:t>
            </a:r>
          </a:p>
          <a:p>
            <a:endParaRPr lang="en-US" dirty="0">
              <a:solidFill>
                <a:srgbClr val="374151"/>
              </a:solidFill>
              <a:latin typeface="Ubuntu" panose="020B0504030602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Ubuntu" panose="020B0504030602030204" pitchFamily="34" charset="0"/>
              </a:rPr>
              <a:t>   T</a:t>
            </a:r>
            <a:r>
              <a:rPr lang="en-US" b="0" i="0" dirty="0">
                <a:solidFill>
                  <a:srgbClr val="374151"/>
                </a:solidFill>
                <a:effectLst/>
                <a:latin typeface="Ubuntu" panose="020B0504030602030204" pitchFamily="34" charset="0"/>
              </a:rPr>
              <a:t>he term generally represents the structural framework or base on which the other components of the robot are mounted.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Ubuntu" panose="020B0504030602030204" pitchFamily="34" charset="0"/>
              </a:rPr>
              <a:t>   </a:t>
            </a:r>
            <a:r>
              <a:rPr lang="en-US" dirty="0">
                <a:solidFill>
                  <a:srgbClr val="374151"/>
                </a:solidFill>
                <a:latin typeface="Ubuntu" panose="020B0504030602030204" pitchFamily="34" charset="0"/>
              </a:rPr>
              <a:t>P</a:t>
            </a:r>
            <a:r>
              <a:rPr lang="en-US" b="0" i="0" dirty="0">
                <a:solidFill>
                  <a:srgbClr val="374151"/>
                </a:solidFill>
                <a:effectLst/>
                <a:latin typeface="Ubuntu" panose="020B0504030602030204" pitchFamily="34" charset="0"/>
              </a:rPr>
              <a:t>rovides support for various sensors, actuators, control systems, and power sources.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Ubuntu" panose="020B0504030602030204" pitchFamily="34" charset="0"/>
              </a:rPr>
              <a:t>   The choice of material depends on factors such as weight, strength, and cost.</a:t>
            </a:r>
          </a:p>
          <a:p>
            <a:endParaRPr lang="en-IN" dirty="0">
              <a:latin typeface="Ubuntu" panose="020B050403060203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2158045A-8B20-21F1-F5DC-C0C0FACA51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D70D4D-2403-BF08-6775-BD68F6DBB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7658" y="2655390"/>
            <a:ext cx="3610946" cy="2480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69819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626</TotalTime>
  <Words>818</Words>
  <Application>Microsoft Office PowerPoint</Application>
  <PresentationFormat>Widescreen</PresentationFormat>
  <Paragraphs>146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Söhne</vt:lpstr>
      <vt:lpstr>Times New Roman</vt:lpstr>
      <vt:lpstr>Ubuntu</vt:lpstr>
      <vt:lpstr>Wingdings</vt:lpstr>
      <vt:lpstr>Retrospect</vt:lpstr>
      <vt:lpstr>GOVERNMENT COLLEGE OF ENGINEERING CHANDRAPUR </vt:lpstr>
      <vt:lpstr>PRESENTATION FLOW </vt:lpstr>
      <vt:lpstr>INTRODUCTION  </vt:lpstr>
      <vt:lpstr>OBJECTIVES</vt:lpstr>
      <vt:lpstr>BLOCK DIAGRAM</vt:lpstr>
      <vt:lpstr>DEVELOPMENT  MODULE : </vt:lpstr>
      <vt:lpstr>SPECIFICATION OF ESP32 </vt:lpstr>
      <vt:lpstr>       Sensor Modules</vt:lpstr>
      <vt:lpstr>HARDWARE PARTS</vt:lpstr>
      <vt:lpstr>MOTORS &amp; MOTOR DRIVERS </vt:lpstr>
      <vt:lpstr>CAMERA MODULE </vt:lpstr>
      <vt:lpstr>SOFTWARE  </vt:lpstr>
      <vt:lpstr>PROJECT APPLICATION &amp; SCOPE </vt:lpstr>
      <vt:lpstr>LIMITATIONS </vt:lpstr>
      <vt:lpstr>CONCLUSION </vt:lpstr>
      <vt:lpstr>FUTURE ENHANCEMENT 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GOVERNMENT COLLEGE OF ENGINEERING CHANDRAPUR</dc:title>
  <dc:creator>shivangilala2019@gmail.com</dc:creator>
  <cp:lastModifiedBy>Tejas Golhar</cp:lastModifiedBy>
  <cp:revision>30</cp:revision>
  <dcterms:created xsi:type="dcterms:W3CDTF">2023-11-29T01:43:58Z</dcterms:created>
  <dcterms:modified xsi:type="dcterms:W3CDTF">2024-05-03T11:50:05Z</dcterms:modified>
</cp:coreProperties>
</file>

<file path=docProps/thumbnail.jpeg>
</file>